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85A3"/>
    <a:srgbClr val="74A075"/>
    <a:srgbClr val="AD665F"/>
    <a:srgbClr val="C23B38"/>
    <a:srgbClr val="C74927"/>
    <a:srgbClr val="E9D55D"/>
    <a:srgbClr val="DFC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3BE9-FB67-40C1-95EA-2E3567EC9A53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25A5-0A80-4D86-B7F0-36CC5C23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8300" y="380999"/>
            <a:ext cx="6273800" cy="1135063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   ИЗДАТЕЛЬСТВО        «</a:t>
            </a:r>
            <a:r>
              <a:rPr lang="be-BY" sz="3600" dirty="0" smtClean="0">
                <a:latin typeface="Arial Black" panose="020B0A04020102020204" pitchFamily="34" charset="0"/>
              </a:rPr>
              <a:t>ВЫШЭЙШАЯ ШКОЛА</a:t>
            </a:r>
            <a:r>
              <a:rPr lang="ru-RU" sz="3600" dirty="0" smtClean="0">
                <a:latin typeface="Arial Black" panose="020B0A04020102020204" pitchFamily="34" charset="0"/>
              </a:rPr>
              <a:t>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2540000"/>
            <a:ext cx="5740400" cy="22733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b="1" dirty="0" smtClean="0"/>
              <a:t>Первый день издателей на практике</a:t>
            </a:r>
            <a:r>
              <a:rPr lang="ru-RU" dirty="0" smtClean="0"/>
              <a:t>: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Экскурсия по производственному отделу;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 ведущими редакторами;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Первое ответственное задание.    :)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5" y="380999"/>
            <a:ext cx="862586" cy="509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47" y="2733546"/>
            <a:ext cx="1271019" cy="1112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0" y="691483"/>
            <a:ext cx="1706883" cy="1307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13" y="4580536"/>
            <a:ext cx="1578867" cy="1088138"/>
          </a:xfrm>
          <a:prstGeom prst="rect">
            <a:avLst/>
          </a:prstGeom>
        </p:spPr>
      </p:pic>
      <p:cxnSp>
        <p:nvCxnSpPr>
          <p:cNvPr id="16" name="Соединительная линия уступом 15"/>
          <p:cNvCxnSpPr/>
          <p:nvPr/>
        </p:nvCxnSpPr>
        <p:spPr>
          <a:xfrm flipH="1">
            <a:off x="5791200" y="2260600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H="1">
            <a:off x="10788650" y="4533900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574" y="2146300"/>
            <a:ext cx="9725025" cy="29591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bg1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Вышэйшая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школа —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издательство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Госкомиздата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БССР,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создано в 1961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 на базе Издательства Белорусского Государственного университета имени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В.И. Ленина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редакционно-издательского отдела Белорусского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политихнического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института. До 1963 года называлось Издательством Министерства высшего, среднего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профессионального образования БССР.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 лет на книжном рынке Беларуси. Виды изданий по целевому назначению: учебные, справочные, производственно-практические, научные, научно-популярные, для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досуга. Авторы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выпускаемых книг – известные ученые, преподаватели учебных заведений, высококвалифицированные специалисты.</a:t>
            </a: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H="1">
            <a:off x="1181100" y="1866900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H="1">
            <a:off x="10788650" y="4813300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6500" y="206107"/>
            <a:ext cx="500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ИЗДАТЕЛЬСТВА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276766" y="2597150"/>
            <a:ext cx="6401632" cy="9014910"/>
            <a:chOff x="7072904" y="1337583"/>
            <a:chExt cx="4250821" cy="7258227"/>
          </a:xfrm>
        </p:grpSpPr>
        <p:sp>
          <p:nvSpPr>
            <p:cNvPr id="11" name="Прямоугольник 10"/>
            <p:cNvSpPr/>
            <p:nvPr/>
          </p:nvSpPr>
          <p:spPr>
            <a:xfrm rot="735821">
              <a:off x="7072904" y="1337583"/>
              <a:ext cx="3856894" cy="6857999"/>
            </a:xfrm>
            <a:prstGeom prst="rect">
              <a:avLst/>
            </a:prstGeom>
            <a:blipFill dpi="0" rotWithShape="1">
              <a:blip r:embed="rId2">
                <a:alphaModFix amt="34000"/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 l="1" r="287" b="-1245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810708">
              <a:off x="7466831" y="1737811"/>
              <a:ext cx="3856894" cy="6857999"/>
            </a:xfrm>
            <a:prstGeom prst="rect">
              <a:avLst/>
            </a:prstGeom>
            <a:blipFill dpi="0" rotWithShape="1">
              <a:blip r:embed="rId2">
                <a:alphaModFix amt="34000"/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 l="1" r="287" b="-1245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41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140700" y="2555873"/>
            <a:ext cx="3657600" cy="2879725"/>
          </a:xfrm>
          <a:prstGeom prst="rect">
            <a:avLst/>
          </a:prstGeom>
          <a:solidFill>
            <a:srgbClr val="7185A3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67200" y="2555874"/>
            <a:ext cx="3860800" cy="2879725"/>
          </a:xfrm>
          <a:prstGeom prst="rect">
            <a:avLst/>
          </a:prstGeom>
          <a:solidFill>
            <a:srgbClr val="74A075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3700" y="2555875"/>
            <a:ext cx="3860800" cy="2879725"/>
          </a:xfrm>
          <a:prstGeom prst="rect">
            <a:avLst/>
          </a:prstGeom>
          <a:solidFill>
            <a:srgbClr val="AD665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100" y="2692400"/>
            <a:ext cx="3708400" cy="28448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</a:pPr>
            <a:r>
              <a:rPr lang="ru-RU" b="1" dirty="0" smtClean="0"/>
              <a:t>Отдел редакции художественно-графического  и технического оформления</a:t>
            </a:r>
            <a:endParaRPr lang="ru-RU" dirty="0" smtClean="0"/>
          </a:p>
          <a:p>
            <a:pPr algn="l">
              <a:buClr>
                <a:schemeClr val="bg1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данном отделе работают художники и технические редакторы. Первые занимаются созданием и обработкой изобразительной информации, вторые – редактированием технической части.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6900" y="495300"/>
            <a:ext cx="6121400" cy="1460500"/>
          </a:xfrm>
          <a:prstGeom prst="rect">
            <a:avLst/>
          </a:prstGeom>
          <a:solidFill>
            <a:srgbClr val="E9D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76600" y="758825"/>
            <a:ext cx="5842000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Нас встретил дружелюбный коллектив из трех отделов </a:t>
            </a: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ru-RU" sz="3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254500" y="2692400"/>
            <a:ext cx="3708400" cy="284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2200" b="1" dirty="0" smtClean="0"/>
              <a:t>Отдел редакции литературы на иностранных языках</a:t>
            </a:r>
          </a:p>
          <a:p>
            <a:pPr>
              <a:buClr>
                <a:schemeClr val="bg1"/>
              </a:buClr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Данный отдел специализируется на подготовке учебных изданий по иностранным языкам для школ и ВУЗов. Издательство занимается выпуском учебников на английском, немецком, испанском и других иностранных языках.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089900" y="2692400"/>
            <a:ext cx="3581400" cy="284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2200" b="1" dirty="0" smtClean="0"/>
              <a:t>Отдел редакции литературы по профессиональному образованию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buClr>
                <a:schemeClr val="bg1"/>
              </a:buClr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занимается подготовкой изданий для ВУЗов и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ССУЗов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Это издания, соответствующие учебным программам, а также имеющие гриф Министерства образования. Этот отдел является самым загруженным в издательстве.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892">
            <a:off x="9671005" y="450198"/>
            <a:ext cx="1729483" cy="1729483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609600" y="6261100"/>
            <a:ext cx="11010900" cy="25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254500" y="2136773"/>
            <a:ext cx="0" cy="37211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140700" y="2136773"/>
            <a:ext cx="0" cy="37211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80" y="1527037"/>
            <a:ext cx="3456439" cy="5330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262025"/>
            <a:ext cx="3813056" cy="4194057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0" y="1776473"/>
            <a:ext cx="4053848" cy="22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595" y="369868"/>
            <a:ext cx="4459742" cy="2286625"/>
          </a:xfrm>
        </p:spPr>
        <p:txBody>
          <a:bodyPr>
            <a:noAutofit/>
          </a:bodyPr>
          <a:lstStyle/>
          <a:p>
            <a:pPr algn="l">
              <a:buClr>
                <a:schemeClr val="bg1"/>
              </a:buClr>
            </a:pPr>
            <a:r>
              <a:rPr lang="ru-RU" sz="2000" b="1" dirty="0" smtClean="0"/>
              <a:t>На практике нам удалось познакомиться с ассортиментом издательства. Помимо учебно-методической и научной литературы, которая имеет самые высокие тиражи, издательство занимается              и выпуском изданий для </a:t>
            </a:r>
            <a:r>
              <a:rPr lang="ru-RU" sz="2000" b="1" dirty="0" smtClean="0"/>
              <a:t>досуга.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8" y="4506974"/>
            <a:ext cx="9122683" cy="190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981" b="-3913"/>
          <a:stretch/>
        </p:blipFill>
        <p:spPr>
          <a:xfrm>
            <a:off x="9776959" y="4495036"/>
            <a:ext cx="2008641" cy="198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" y="2952619"/>
            <a:ext cx="1219200" cy="162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092637"/>
            <a:ext cx="1137737" cy="159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0" y="3216949"/>
            <a:ext cx="963590" cy="134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27" y="2736972"/>
            <a:ext cx="914400" cy="13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4" y="2952619"/>
            <a:ext cx="1159916" cy="171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20" y="2974717"/>
            <a:ext cx="1039359" cy="148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Соединительная линия уступом 15"/>
          <p:cNvCxnSpPr/>
          <p:nvPr/>
        </p:nvCxnSpPr>
        <p:spPr>
          <a:xfrm flipH="1">
            <a:off x="759958" y="228600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H="1">
            <a:off x="4687387" y="1981334"/>
            <a:ext cx="742950" cy="558800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9" y="3327961"/>
            <a:ext cx="914400" cy="138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2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5691" y="3670300"/>
            <a:ext cx="5232400" cy="2466346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ru-RU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На практике мы закрепили ранее полученные знания, а также узнали некоторые новые аспекты редактирования.</a:t>
            </a:r>
            <a:endParaRPr lang="ru-RU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2" y="1982189"/>
            <a:ext cx="3486516" cy="4498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184080">
            <a:off x="5019640" y="1720578"/>
            <a:ext cx="21242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ВЕРСТКА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15189">
            <a:off x="8898594" y="955991"/>
            <a:ext cx="20201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ВЫЧИТКА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94141" y="5798903"/>
            <a:ext cx="4635500" cy="675486"/>
          </a:xfrm>
          <a:custGeom>
            <a:avLst/>
            <a:gdLst>
              <a:gd name="connsiteX0" fmla="*/ 0 w 4635500"/>
              <a:gd name="connsiteY0" fmla="*/ 660752 h 675486"/>
              <a:gd name="connsiteX1" fmla="*/ 1866900 w 4635500"/>
              <a:gd name="connsiteY1" fmla="*/ 305152 h 675486"/>
              <a:gd name="connsiteX2" fmla="*/ 2882900 w 4635500"/>
              <a:gd name="connsiteY2" fmla="*/ 673452 h 675486"/>
              <a:gd name="connsiteX3" fmla="*/ 3479800 w 4635500"/>
              <a:gd name="connsiteY3" fmla="*/ 101952 h 675486"/>
              <a:gd name="connsiteX4" fmla="*/ 3873500 w 4635500"/>
              <a:gd name="connsiteY4" fmla="*/ 317852 h 675486"/>
              <a:gd name="connsiteX5" fmla="*/ 4368800 w 4635500"/>
              <a:gd name="connsiteY5" fmla="*/ 352 h 675486"/>
              <a:gd name="connsiteX6" fmla="*/ 4445000 w 4635500"/>
              <a:gd name="connsiteY6" fmla="*/ 254352 h 675486"/>
              <a:gd name="connsiteX7" fmla="*/ 4635500 w 4635500"/>
              <a:gd name="connsiteY7" fmla="*/ 203552 h 67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5500" h="675486">
                <a:moveTo>
                  <a:pt x="0" y="660752"/>
                </a:moveTo>
                <a:cubicBezTo>
                  <a:pt x="693208" y="481893"/>
                  <a:pt x="1386417" y="303035"/>
                  <a:pt x="1866900" y="305152"/>
                </a:cubicBezTo>
                <a:cubicBezTo>
                  <a:pt x="2347383" y="307269"/>
                  <a:pt x="2614083" y="707319"/>
                  <a:pt x="2882900" y="673452"/>
                </a:cubicBezTo>
                <a:cubicBezTo>
                  <a:pt x="3151717" y="639585"/>
                  <a:pt x="3314700" y="161219"/>
                  <a:pt x="3479800" y="101952"/>
                </a:cubicBezTo>
                <a:cubicBezTo>
                  <a:pt x="3644900" y="42685"/>
                  <a:pt x="3725333" y="334785"/>
                  <a:pt x="3873500" y="317852"/>
                </a:cubicBezTo>
                <a:cubicBezTo>
                  <a:pt x="4021667" y="300919"/>
                  <a:pt x="4273550" y="10935"/>
                  <a:pt x="4368800" y="352"/>
                </a:cubicBezTo>
                <a:cubicBezTo>
                  <a:pt x="4464050" y="-10231"/>
                  <a:pt x="4400550" y="220485"/>
                  <a:pt x="4445000" y="254352"/>
                </a:cubicBezTo>
                <a:cubicBezTo>
                  <a:pt x="4489450" y="288219"/>
                  <a:pt x="4510617" y="243769"/>
                  <a:pt x="4635500" y="203552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194" flipV="1">
            <a:off x="6673681" y="1535908"/>
            <a:ext cx="1012430" cy="892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4852">
            <a:off x="8589272" y="1334201"/>
            <a:ext cx="1012430" cy="8925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21008494">
            <a:off x="6412310" y="496299"/>
            <a:ext cx="2743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КОРРЕКТУРНЫЕ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ЗНАКИ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522">
            <a:off x="7722110" y="1398444"/>
            <a:ext cx="781742" cy="4430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7589294">
            <a:off x="9444218" y="2631130"/>
            <a:ext cx="25042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ЗАГОЛОВКИ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6540" y="1727555"/>
            <a:ext cx="804738" cy="938200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 flipH="1">
            <a:off x="694141" y="2994524"/>
            <a:ext cx="3213100" cy="521486"/>
          </a:xfrm>
          <a:custGeom>
            <a:avLst/>
            <a:gdLst>
              <a:gd name="connsiteX0" fmla="*/ 0 w 3213100"/>
              <a:gd name="connsiteY0" fmla="*/ 419634 h 521486"/>
              <a:gd name="connsiteX1" fmla="*/ 647700 w 3213100"/>
              <a:gd name="connsiteY1" fmla="*/ 534 h 521486"/>
              <a:gd name="connsiteX2" fmla="*/ 1384300 w 3213100"/>
              <a:gd name="connsiteY2" fmla="*/ 495834 h 521486"/>
              <a:gd name="connsiteX3" fmla="*/ 1917700 w 3213100"/>
              <a:gd name="connsiteY3" fmla="*/ 318034 h 521486"/>
              <a:gd name="connsiteX4" fmla="*/ 2159000 w 3213100"/>
              <a:gd name="connsiteY4" fmla="*/ 521234 h 521486"/>
              <a:gd name="connsiteX5" fmla="*/ 3213100 w 3213100"/>
              <a:gd name="connsiteY5" fmla="*/ 267234 h 5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3100" h="521486">
                <a:moveTo>
                  <a:pt x="0" y="419634"/>
                </a:moveTo>
                <a:cubicBezTo>
                  <a:pt x="208491" y="203734"/>
                  <a:pt x="416983" y="-12166"/>
                  <a:pt x="647700" y="534"/>
                </a:cubicBezTo>
                <a:cubicBezTo>
                  <a:pt x="878417" y="13234"/>
                  <a:pt x="1172633" y="442917"/>
                  <a:pt x="1384300" y="495834"/>
                </a:cubicBezTo>
                <a:cubicBezTo>
                  <a:pt x="1595967" y="548751"/>
                  <a:pt x="1788583" y="313801"/>
                  <a:pt x="1917700" y="318034"/>
                </a:cubicBezTo>
                <a:cubicBezTo>
                  <a:pt x="2046817" y="322267"/>
                  <a:pt x="1943100" y="529701"/>
                  <a:pt x="2159000" y="521234"/>
                </a:cubicBezTo>
                <a:cubicBezTo>
                  <a:pt x="2374900" y="512767"/>
                  <a:pt x="2980267" y="254534"/>
                  <a:pt x="3213100" y="26723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3755836">
            <a:off x="5530057" y="3145450"/>
            <a:ext cx="2263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РУБРИКАЦИЯ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452" flipV="1">
            <a:off x="6898285" y="2430696"/>
            <a:ext cx="506214" cy="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190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Segoe Print</vt:lpstr>
      <vt:lpstr>Segoe UI Emoji</vt:lpstr>
      <vt:lpstr>Wingdings</vt:lpstr>
      <vt:lpstr>Тема Office</vt:lpstr>
      <vt:lpstr>   ИЗДАТЕЛЬСТВО        «ВЫШЭЙШАЯ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ИЗДАТЕЛЬСТВО «ВЫШЭЙШАЯ ШКОЛА»</dc:title>
  <dc:creator>Андрей Мезяк</dc:creator>
  <cp:lastModifiedBy>Андрей Мезяк</cp:lastModifiedBy>
  <cp:revision>34</cp:revision>
  <dcterms:created xsi:type="dcterms:W3CDTF">2020-07-28T13:58:49Z</dcterms:created>
  <dcterms:modified xsi:type="dcterms:W3CDTF">2020-07-30T16:40:39Z</dcterms:modified>
</cp:coreProperties>
</file>